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324" r:id="rId2"/>
    <p:sldId id="325" r:id="rId3"/>
    <p:sldId id="356" r:id="rId4"/>
    <p:sldId id="327" r:id="rId5"/>
    <p:sldId id="333" r:id="rId6"/>
    <p:sldId id="350" r:id="rId7"/>
    <p:sldId id="355" r:id="rId8"/>
    <p:sldId id="330" r:id="rId9"/>
    <p:sldId id="331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3399"/>
    <a:srgbClr val="FF9999"/>
    <a:srgbClr val="990099"/>
    <a:srgbClr val="FFCC66"/>
    <a:srgbClr val="FCDD6A"/>
    <a:srgbClr val="FFFF66"/>
    <a:srgbClr val="FFE5E5"/>
    <a:srgbClr val="FF99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04" autoAdjust="0"/>
    <p:restoredTop sz="84416" autoAdjust="0"/>
  </p:normalViewPr>
  <p:slideViewPr>
    <p:cSldViewPr snapToGrid="0">
      <p:cViewPr varScale="1">
        <p:scale>
          <a:sx n="74" d="100"/>
          <a:sy n="74" d="100"/>
        </p:scale>
        <p:origin x="51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5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تنفيذ تقنية الطي بصورة صحيحة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500" b="1" dirty="0">
              <a:latin typeface="Sakkal Majalla" panose="02000000000000000000" pitchFamily="2" charset="-78"/>
              <a:cs typeface="Sakkal Majalla" panose="02000000000000000000" pitchFamily="2" charset="-78"/>
            </a:rPr>
            <a:t>في تنسيق الألوان والأشكال 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14CC8F27-B2F7-4759-99EC-B728EF2821FD}" type="pres">
      <dgm:prSet presAssocID="{36C78F72-FFA6-4269-962E-AB4FAD58204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7AC-8B79-4292-98B6-61DD20FB8D53}" type="pres">
      <dgm:prSet presAssocID="{C2308EF4-268B-4EB8-9D30-DA3DE17A65A7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3" custLinFactNeighborX="30564" custLinFactNeighborY="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6C78F72-FFA6-4269-962E-AB4FAD58204E}" type="doc">
      <dgm:prSet loTypeId="urn:microsoft.com/office/officeart/2005/8/layout/venn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308EF4-268B-4EB8-9D30-DA3DE17A65A7}">
      <dgm:prSet phldrT="[Text]" custT="1"/>
      <dgm:spPr/>
      <dgm:t>
        <a:bodyPr/>
        <a:lstStyle/>
        <a:p>
          <a:r>
            <a:rPr lang="ar-BH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500" b="1" dirty="0">
              <a:latin typeface="Sakkal Majalla" panose="02000000000000000000" pitchFamily="2" charset="-78"/>
              <a:cs typeface="Sakkal Majalla" panose="02000000000000000000" pitchFamily="2" charset="-78"/>
            </a:rPr>
            <a:t>والإبتكار في تصميم العمل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82A77DB9-2D0C-4D7E-9D72-72EE001EA29E}" type="par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C098E4-F8F7-4795-A918-0AA62C35FC7C}" type="sibTrans" cxnId="{DE03E060-9590-4EBB-8D32-BA2C71782D7E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D1FF8BD3-C46E-4534-AE81-389262E4EF4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تنفيذ تقنية الطي بصورة صحيحة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F09DA39F-06CD-4A81-9EF2-246DDEC2912F}" type="par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E0EA151D-2585-4446-A2F4-F50B7A016BFF}" type="sibTrans" cxnId="{AB95F2F9-68A5-4D7C-B1DD-3F4698B008C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3944DC45-FDAF-4B87-9989-A1BF806BDD24}">
      <dgm:prSet phldrT="[Text]" custT="1"/>
      <dgm:spPr/>
      <dgm:t>
        <a:bodyPr/>
        <a:lstStyle/>
        <a:p>
          <a:r>
            <a:rPr lang="ar-BH" sz="2500" b="1" dirty="0">
              <a:latin typeface="Sakkal Majalla" panose="02000000000000000000" pitchFamily="2" charset="-78"/>
              <a:cs typeface="Sakkal Majalla" panose="02000000000000000000" pitchFamily="2" charset="-78"/>
            </a:rPr>
            <a:t>التوافق في تنسيق الألوان والأشكال 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6A2EBC46-876E-4279-89D9-D753B3C58C1E}" type="par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FB2799D-D807-41E1-9351-D5E166DD5535}" type="sibTrans" cxnId="{8EF4C13A-BEEA-4589-A979-7FE94ED07F83}">
      <dgm:prSet/>
      <dgm:spPr/>
      <dgm:t>
        <a:bodyPr/>
        <a:lstStyle/>
        <a:p>
          <a:endParaRPr lang="en-US" sz="2800" b="1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CDFF004B-93DC-4481-9FCC-2C4C64ACA223}">
      <dgm:prSet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</a:t>
          </a:r>
          <a:r>
            <a:rPr lang="ar-BH" sz="2500" b="1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العمل</a:t>
          </a:r>
          <a:endParaRPr lang="en-US" sz="2500" b="1" dirty="0">
            <a:latin typeface="Sakkal Majalla" panose="02000000000000000000" pitchFamily="2" charset="-78"/>
            <a:cs typeface="Sakkal Majalla" panose="02000000000000000000" pitchFamily="2" charset="-78"/>
          </a:endParaRPr>
        </a:p>
      </dgm:t>
    </dgm:pt>
    <dgm:pt modelId="{059843A4-94DD-4D2A-9DBE-BA4EEE826856}" type="parTrans" cxnId="{F111E7C3-9DD9-402F-930D-FA9283F46E64}">
      <dgm:prSet/>
      <dgm:spPr/>
      <dgm:t>
        <a:bodyPr/>
        <a:lstStyle/>
        <a:p>
          <a:endParaRPr lang="en-US" sz="2800"/>
        </a:p>
      </dgm:t>
    </dgm:pt>
    <dgm:pt modelId="{0862FCAF-8FB7-4D5C-B72D-323334096F10}" type="sibTrans" cxnId="{F111E7C3-9DD9-402F-930D-FA9283F46E64}">
      <dgm:prSet/>
      <dgm:spPr/>
      <dgm:t>
        <a:bodyPr/>
        <a:lstStyle/>
        <a:p>
          <a:endParaRPr lang="en-US" sz="2800"/>
        </a:p>
      </dgm:t>
    </dgm:pt>
    <dgm:pt modelId="{14CC8F27-B2F7-4759-99EC-B728EF2821FD}" type="pres">
      <dgm:prSet presAssocID="{36C78F72-FFA6-4269-962E-AB4FAD58204E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BF07AC-8B79-4292-98B6-61DD20FB8D53}" type="pres">
      <dgm:prSet presAssocID="{C2308EF4-268B-4EB8-9D30-DA3DE17A65A7}" presName="Name5" presStyleLbl="venn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F31846-9584-4B8C-8DFC-B592BE7ADFD2}" type="pres">
      <dgm:prSet presAssocID="{05C098E4-F8F7-4795-A918-0AA62C35FC7C}" presName="space" presStyleCnt="0"/>
      <dgm:spPr/>
    </dgm:pt>
    <dgm:pt modelId="{C5EAFB26-0F68-45F9-9526-01E37D87B381}" type="pres">
      <dgm:prSet presAssocID="{D1FF8BD3-C46E-4534-AE81-389262E4EF4B}" presName="Name5" presStyleLbl="venn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BA124-D5FC-4A73-8F36-F4DCDDE6A5E7}" type="pres">
      <dgm:prSet presAssocID="{E0EA151D-2585-4446-A2F4-F50B7A016BFF}" presName="space" presStyleCnt="0"/>
      <dgm:spPr/>
    </dgm:pt>
    <dgm:pt modelId="{C68118EB-F332-4686-9645-30AE80FAA698}" type="pres">
      <dgm:prSet presAssocID="{3944DC45-FDAF-4B87-9989-A1BF806BDD24}" presName="Name5" presStyleLbl="vennNode1" presStyleIdx="2" presStyleCnt="4" custLinFactNeighborX="30564" custLinFactNeighborY="3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ADB54-ADF4-496D-9A08-9B7953126322}" type="pres">
      <dgm:prSet presAssocID="{0FB2799D-D807-41E1-9351-D5E166DD5535}" presName="space" presStyleCnt="0"/>
      <dgm:spPr/>
    </dgm:pt>
    <dgm:pt modelId="{06CC394C-BD31-4FE6-9837-406E82985235}" type="pres">
      <dgm:prSet presAssocID="{CDFF004B-93DC-4481-9FCC-2C4C64ACA223}" presName="Name5" presStyleLbl="venn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FB1024-C293-4AE3-A775-838AD7830736}" type="presOf" srcId="{C2308EF4-268B-4EB8-9D30-DA3DE17A65A7}" destId="{2EBF07AC-8B79-4292-98B6-61DD20FB8D53}" srcOrd="0" destOrd="0" presId="urn:microsoft.com/office/officeart/2005/8/layout/venn3"/>
    <dgm:cxn modelId="{9B7B5524-4D35-452D-A559-28A18D24B347}" type="presOf" srcId="{3944DC45-FDAF-4B87-9989-A1BF806BDD24}" destId="{C68118EB-F332-4686-9645-30AE80FAA698}" srcOrd="0" destOrd="0" presId="urn:microsoft.com/office/officeart/2005/8/layout/venn3"/>
    <dgm:cxn modelId="{F111E7C3-9DD9-402F-930D-FA9283F46E64}" srcId="{36C78F72-FFA6-4269-962E-AB4FAD58204E}" destId="{CDFF004B-93DC-4481-9FCC-2C4C64ACA223}" srcOrd="3" destOrd="0" parTransId="{059843A4-94DD-4D2A-9DBE-BA4EEE826856}" sibTransId="{0862FCAF-8FB7-4D5C-B72D-323334096F10}"/>
    <dgm:cxn modelId="{AB95F2F9-68A5-4D7C-B1DD-3F4698B008C3}" srcId="{36C78F72-FFA6-4269-962E-AB4FAD58204E}" destId="{D1FF8BD3-C46E-4534-AE81-389262E4EF4B}" srcOrd="1" destOrd="0" parTransId="{F09DA39F-06CD-4A81-9EF2-246DDEC2912F}" sibTransId="{E0EA151D-2585-4446-A2F4-F50B7A016BFF}"/>
    <dgm:cxn modelId="{8EF4C13A-BEEA-4589-A979-7FE94ED07F83}" srcId="{36C78F72-FFA6-4269-962E-AB4FAD58204E}" destId="{3944DC45-FDAF-4B87-9989-A1BF806BDD24}" srcOrd="2" destOrd="0" parTransId="{6A2EBC46-876E-4279-89D9-D753B3C58C1E}" sibTransId="{0FB2799D-D807-41E1-9351-D5E166DD5535}"/>
    <dgm:cxn modelId="{A48A08CA-99E8-465E-91D6-275C085E2260}" type="presOf" srcId="{36C78F72-FFA6-4269-962E-AB4FAD58204E}" destId="{14CC8F27-B2F7-4759-99EC-B728EF2821FD}" srcOrd="0" destOrd="0" presId="urn:microsoft.com/office/officeart/2005/8/layout/venn3"/>
    <dgm:cxn modelId="{6A48C19E-7CC7-4410-9F74-0B8E4691DBAC}" type="presOf" srcId="{D1FF8BD3-C46E-4534-AE81-389262E4EF4B}" destId="{C5EAFB26-0F68-45F9-9526-01E37D87B381}" srcOrd="0" destOrd="0" presId="urn:microsoft.com/office/officeart/2005/8/layout/venn3"/>
    <dgm:cxn modelId="{29504BBF-24F3-4425-8FD7-20918F7B4B40}" type="presOf" srcId="{CDFF004B-93DC-4481-9FCC-2C4C64ACA223}" destId="{06CC394C-BD31-4FE6-9837-406E82985235}" srcOrd="0" destOrd="0" presId="urn:microsoft.com/office/officeart/2005/8/layout/venn3"/>
    <dgm:cxn modelId="{DE03E060-9590-4EBB-8D32-BA2C71782D7E}" srcId="{36C78F72-FFA6-4269-962E-AB4FAD58204E}" destId="{C2308EF4-268B-4EB8-9D30-DA3DE17A65A7}" srcOrd="0" destOrd="0" parTransId="{82A77DB9-2D0C-4D7E-9D72-72EE001EA29E}" sibTransId="{05C098E4-F8F7-4795-A918-0AA62C35FC7C}"/>
    <dgm:cxn modelId="{F66CA8B1-3265-48A0-97A9-7E76EE27E752}" type="presParOf" srcId="{14CC8F27-B2F7-4759-99EC-B728EF2821FD}" destId="{2EBF07AC-8B79-4292-98B6-61DD20FB8D53}" srcOrd="0" destOrd="0" presId="urn:microsoft.com/office/officeart/2005/8/layout/venn3"/>
    <dgm:cxn modelId="{AF35D565-C3C5-405C-8600-2482264C6C37}" type="presParOf" srcId="{14CC8F27-B2F7-4759-99EC-B728EF2821FD}" destId="{F5F31846-9584-4B8C-8DFC-B592BE7ADFD2}" srcOrd="1" destOrd="0" presId="urn:microsoft.com/office/officeart/2005/8/layout/venn3"/>
    <dgm:cxn modelId="{82D2DC42-E798-4563-9401-6F79EE1ACDD3}" type="presParOf" srcId="{14CC8F27-B2F7-4759-99EC-B728EF2821FD}" destId="{C5EAFB26-0F68-45F9-9526-01E37D87B381}" srcOrd="2" destOrd="0" presId="urn:microsoft.com/office/officeart/2005/8/layout/venn3"/>
    <dgm:cxn modelId="{31ECE2A6-BBB9-4A67-AF73-1257060DE913}" type="presParOf" srcId="{14CC8F27-B2F7-4759-99EC-B728EF2821FD}" destId="{D08BA124-D5FC-4A73-8F36-F4DCDDE6A5E7}" srcOrd="3" destOrd="0" presId="urn:microsoft.com/office/officeart/2005/8/layout/venn3"/>
    <dgm:cxn modelId="{24559C43-3604-4D7F-A2A8-10668031692F}" type="presParOf" srcId="{14CC8F27-B2F7-4759-99EC-B728EF2821FD}" destId="{C68118EB-F332-4686-9645-30AE80FAA698}" srcOrd="4" destOrd="0" presId="urn:microsoft.com/office/officeart/2005/8/layout/venn3"/>
    <dgm:cxn modelId="{BED7D8D0-17F8-46FF-9181-B06A67D497D0}" type="presParOf" srcId="{14CC8F27-B2F7-4759-99EC-B728EF2821FD}" destId="{59AADB54-ADF4-496D-9A08-9B7953126322}" srcOrd="5" destOrd="0" presId="urn:microsoft.com/office/officeart/2005/8/layout/venn3"/>
    <dgm:cxn modelId="{EE0DEDB9-8FE6-47F8-84BE-1FFE8515720C}" type="presParOf" srcId="{14CC8F27-B2F7-4759-99EC-B728EF2821FD}" destId="{06CC394C-BD31-4FE6-9837-406E82985235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3295504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العمل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3571660" y="276683"/>
        <a:ext cx="1333398" cy="1333398"/>
      </dsp:txXfrm>
    </dsp:sp>
    <dsp:sp modelId="{C5EAFB26-0F68-45F9-9526-01E37D87B381}">
      <dsp:nvSpPr>
        <dsp:cNvPr id="0" name=""/>
        <dsp:cNvSpPr/>
      </dsp:nvSpPr>
      <dsp:spPr>
        <a:xfrm>
          <a:off x="4804072" y="527"/>
          <a:ext cx="1885710" cy="1885710"/>
        </a:xfrm>
        <a:prstGeom prst="ellipse">
          <a:avLst/>
        </a:prstGeom>
        <a:solidFill>
          <a:schemeClr val="accent2">
            <a:alpha val="50000"/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تنفيذ تقنية الطي بصورة صحيحة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080228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6427910" y="1054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5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في تنسيق الألوان والأشكال 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6704066" y="277210"/>
        <a:ext cx="1333398" cy="13333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BF07AC-8B79-4292-98B6-61DD20FB8D53}">
      <dsp:nvSpPr>
        <dsp:cNvPr id="0" name=""/>
        <dsp:cNvSpPr/>
      </dsp:nvSpPr>
      <dsp:spPr>
        <a:xfrm>
          <a:off x="7066925" y="527"/>
          <a:ext cx="1885710" cy="1885710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</a:t>
          </a:r>
          <a:r>
            <a:rPr lang="ar-SA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إ</a:t>
          </a:r>
          <a:r>
            <a:rPr lang="ar-BH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بداع </a:t>
          </a:r>
          <a:r>
            <a:rPr lang="ar-BH" sz="25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والإبتكار في تصميم العمل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7343081" y="276683"/>
        <a:ext cx="1333398" cy="1333398"/>
      </dsp:txXfrm>
    </dsp:sp>
    <dsp:sp modelId="{C5EAFB26-0F68-45F9-9526-01E37D87B381}">
      <dsp:nvSpPr>
        <dsp:cNvPr id="0" name=""/>
        <dsp:cNvSpPr/>
      </dsp:nvSpPr>
      <dsp:spPr>
        <a:xfrm>
          <a:off x="5558356" y="527"/>
          <a:ext cx="1885710" cy="1885710"/>
        </a:xfrm>
        <a:prstGeom prst="ellipse">
          <a:avLst/>
        </a:prstGeom>
        <a:solidFill>
          <a:schemeClr val="accent2">
            <a:alpha val="50000"/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kern="1200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rPr>
            <a:t>تنفيذ تقنية الطي بصورة صحيحة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5834512" y="276683"/>
        <a:ext cx="1333398" cy="1333398"/>
      </dsp:txXfrm>
    </dsp:sp>
    <dsp:sp modelId="{C68118EB-F332-4686-9645-30AE80FAA698}">
      <dsp:nvSpPr>
        <dsp:cNvPr id="0" name=""/>
        <dsp:cNvSpPr/>
      </dsp:nvSpPr>
      <dsp:spPr>
        <a:xfrm>
          <a:off x="4165058" y="1054"/>
          <a:ext cx="1885710" cy="1885710"/>
        </a:xfrm>
        <a:prstGeom prst="ellipse">
          <a:avLst/>
        </a:prstGeom>
        <a:solidFill>
          <a:schemeClr val="accent2">
            <a:alpha val="50000"/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25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التوافق في تنسيق الألوان والأشكال 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4441214" y="277210"/>
        <a:ext cx="1333398" cy="1333398"/>
      </dsp:txXfrm>
    </dsp:sp>
    <dsp:sp modelId="{06CC394C-BD31-4FE6-9837-406E82985235}">
      <dsp:nvSpPr>
        <dsp:cNvPr id="0" name=""/>
        <dsp:cNvSpPr/>
      </dsp:nvSpPr>
      <dsp:spPr>
        <a:xfrm>
          <a:off x="2541219" y="527"/>
          <a:ext cx="1885710" cy="1885710"/>
        </a:xfrm>
        <a:prstGeom prst="ellipse">
          <a:avLst/>
        </a:prstGeom>
        <a:solidFill>
          <a:schemeClr val="accent2">
            <a:alpha val="50000"/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777" tIns="31750" rIns="103777" bIns="317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ar-BH" sz="2500" b="1" kern="1200" dirty="0">
              <a:latin typeface="Sakkal Majalla" panose="02000000000000000000" pitchFamily="2" charset="-78"/>
              <a:cs typeface="Sakkal Majalla" panose="02000000000000000000" pitchFamily="2" charset="-78"/>
            </a:rPr>
            <a:t>نظافة </a:t>
          </a:r>
          <a:r>
            <a:rPr lang="ar-BH" sz="2500" b="1" kern="1200" dirty="0" smtClean="0">
              <a:latin typeface="Sakkal Majalla" panose="02000000000000000000" pitchFamily="2" charset="-78"/>
              <a:cs typeface="Sakkal Majalla" panose="02000000000000000000" pitchFamily="2" charset="-78"/>
            </a:rPr>
            <a:t>العمل</a:t>
          </a:r>
          <a:endParaRPr lang="en-US" sz="2500" b="1" kern="1200" dirty="0">
            <a:latin typeface="Sakkal Majalla" panose="02000000000000000000" pitchFamily="2" charset="-78"/>
            <a:cs typeface="Sakkal Majalla" panose="02000000000000000000" pitchFamily="2" charset="-78"/>
          </a:endParaRPr>
        </a:p>
      </dsp:txBody>
      <dsp:txXfrm>
        <a:off x="2817375" y="276683"/>
        <a:ext cx="1333398" cy="1333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8B549D-F084-474C-A8FC-752435855ECE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F5DB4-136B-4963-B67D-3DAE0400B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89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72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5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451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F5DB4-136B-4963-B67D-3DAE0400B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78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  <p:transition spd="slow" advTm="8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  <p:transition spd="slow" advTm="8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  <p:transition spd="slow" advTm="8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  <p:transition spd="slow" advTm="8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  <p:transition spd="slow" advTm="8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  <p:transition spd="slow" advTm="8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  <p:transition spd="slow" advTm="8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  <p:transition spd="slow" advTm="8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  <p:transition spd="slow" advTm="8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  <p:transition spd="slow" advTm="8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  <p:transition spd="slow" advTm="8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8000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png"/><Relationship Id="rId7" Type="http://schemas.openxmlformats.org/officeDocument/2006/relationships/diagramLayout" Target="../diagrams/layout1.xml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openxmlformats.org/officeDocument/2006/relationships/image" Target="../media/image17.svg"/><Relationship Id="rId10" Type="http://schemas.microsoft.com/office/2007/relationships/diagramDrawing" Target="../diagrams/drawing1.xml"/><Relationship Id="rId4" Type="http://schemas.openxmlformats.org/officeDocument/2006/relationships/image" Target="../media/image15.png"/><Relationship Id="rId9" Type="http://schemas.openxmlformats.org/officeDocument/2006/relationships/diagramColors" Target="../diagrams/colors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jpeg"/><Relationship Id="rId7" Type="http://schemas.openxmlformats.org/officeDocument/2006/relationships/image" Target="../media/image2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image" Target="../media/image7.svg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2.svg"/><Relationship Id="rId5" Type="http://schemas.openxmlformats.org/officeDocument/2006/relationships/diagramData" Target="../diagrams/data2.xml"/><Relationship Id="rId15" Type="http://schemas.openxmlformats.org/officeDocument/2006/relationships/image" Target="../media/image26.svg"/><Relationship Id="rId10" Type="http://schemas.openxmlformats.org/officeDocument/2006/relationships/image" Target="../media/image16.png"/><Relationship Id="rId4" Type="http://schemas.openxmlformats.org/officeDocument/2006/relationships/image" Target="../media/image17.svg"/><Relationship Id="rId9" Type="http://schemas.microsoft.com/office/2007/relationships/diagramDrawing" Target="../diagrams/drawing2.xml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175" y="1599765"/>
            <a:ext cx="9380419" cy="861774"/>
          </a:xfrm>
          <a:prstGeom prst="rect">
            <a:avLst/>
          </a:prstGeom>
          <a:solidFill>
            <a:srgbClr val="FBE1E1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 rtl="1"/>
            <a:r>
              <a:rPr lang="ar-BH" sz="5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أعمال فنية بطريقة الطي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xmlns="" id="{0E9E5D08-568D-453F-98E5-1C786220F028}"/>
              </a:ext>
            </a:extLst>
          </p:cNvPr>
          <p:cNvSpPr txBox="1"/>
          <p:nvPr/>
        </p:nvSpPr>
        <p:spPr>
          <a:xfrm>
            <a:off x="4207728" y="5766480"/>
            <a:ext cx="3455314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الصف الثالث الابتدائي</a:t>
            </a:r>
          </a:p>
          <a:p>
            <a:pPr algn="ctr"/>
            <a:r>
              <a:rPr lang="ar-B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kkal Majalla" panose="02000000000000000000" pitchFamily="2" charset="-78"/>
                <a:cs typeface="Sakkal Majalla" panose="02000000000000000000" pitchFamily="2" charset="-78"/>
              </a:rPr>
              <a:t>الفصل الدراسي الثاني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7" r="10455"/>
          <a:stretch/>
        </p:blipFill>
        <p:spPr>
          <a:xfrm rot="5400000">
            <a:off x="4417421" y="2744292"/>
            <a:ext cx="3035926" cy="283485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120435323"/>
      </p:ext>
    </p:extLst>
  </p:cSld>
  <p:clrMapOvr>
    <a:masterClrMapping/>
  </p:clrMapOvr>
  <p:transition spd="slow" advTm="8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43181" y="3496953"/>
            <a:ext cx="8584408" cy="92333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60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انتهى الدرس</a:t>
            </a:r>
          </a:p>
        </p:txBody>
      </p:sp>
    </p:spTree>
    <p:extLst>
      <p:ext uri="{BB962C8B-B14F-4D97-AF65-F5344CB8AC3E}">
        <p14:creationId xmlns:p14="http://schemas.microsoft.com/office/powerpoint/2010/main" val="132685188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4478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أهداف درس صنع أعمال فنية بطريقة الطي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02846" y="2736374"/>
            <a:ext cx="10586307" cy="2215451"/>
          </a:xfr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85000" lnSpcReduction="20000"/>
          </a:bodyPr>
          <a:lstStyle/>
          <a:p>
            <a:pPr marL="742950" indent="-742950" algn="just" rtl="1">
              <a:buFont typeface="+mj-lt"/>
              <a:buAutoNum type="arabicPeriod"/>
            </a:pP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يشرح الطالب مفهوم فن طي الورق مستعيناً بالشرح المعروض.</a:t>
            </a:r>
            <a:endParaRPr lang="ar-BH" sz="3600" b="1" dirty="0" smtClean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ينفذ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طي الورق كما ورد في البيان العملي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بدقة.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742950" indent="-742950" algn="just" rtl="1">
              <a:buFont typeface="+mj-lt"/>
              <a:buAutoNum type="arabicPeriod"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أن ينتج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الطالب 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عملاً فنيًّا إبداعيًّا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متنوعاً في </a:t>
            </a:r>
            <a:r>
              <a:rPr lang="ar-SA" sz="3600" b="1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التشك</a:t>
            </a:r>
            <a:r>
              <a:rPr lang="ar-BH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ّ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لات </a:t>
            </a:r>
            <a:r>
              <a:rPr lang="ar-SA" sz="36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والخامات الورقية المستخدمة وبشكل متقن.</a:t>
            </a:r>
            <a:endParaRPr lang="ar-BH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6" name="Graphic 5" descr="Bullseye">
            <a:extLst>
              <a:ext uri="{FF2B5EF4-FFF2-40B4-BE49-F238E27FC236}">
                <a16:creationId xmlns:a16="http://schemas.microsoft.com/office/drawing/2014/main" xmlns="" id="{7115EECB-ED33-41B3-900C-C033EDDF8D6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1077" y="145929"/>
            <a:ext cx="914400" cy="914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57304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4137884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5033"/>
            <a:ext cx="12192000" cy="914400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sz="4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مقدمة درس صنع أعمال فنية بطريقة الطي </a:t>
            </a:r>
            <a:endParaRPr lang="en-US" sz="4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15645" y="1141814"/>
            <a:ext cx="11360709" cy="4906434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marL="0" indent="0" algn="just" rtl="1">
              <a:buNone/>
            </a:pPr>
            <a:endParaRPr lang="en-US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en-US" sz="3600" b="1" u="sng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just" rtl="1">
              <a:buNone/>
            </a:pPr>
            <a:endParaRPr lang="ar-BH" sz="5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85863" y="1308173"/>
            <a:ext cx="10184524" cy="355329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284207" y="1437860"/>
            <a:ext cx="778783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اليابانيون أول من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اشتهر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بفن طي الورق و عرف بفن</a:t>
            </a:r>
          </a:p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"الأوريجامي"</a:t>
            </a:r>
          </a:p>
          <a:p>
            <a:pPr algn="ctr" rtl="1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كلمة </a:t>
            </a:r>
            <a:r>
              <a:rPr lang="ar-BH" sz="30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أوريجامي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مركبة من كلمتين يابانيتين و هما:</a:t>
            </a:r>
          </a:p>
          <a:p>
            <a:pPr marL="457200" indent="-457200" algn="ctr" rtl="1">
              <a:buFont typeface="Courier New" panose="02070309020205020404" pitchFamily="49" charset="0"/>
              <a:buChar char="o"/>
            </a:pP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أوري من أصل أورو : و تعني طي</a:t>
            </a:r>
          </a:p>
          <a:p>
            <a:pPr marL="457200" indent="-457200" algn="ctr" rtl="1">
              <a:buFont typeface="Courier New" panose="02070309020205020404" pitchFamily="49" charset="0"/>
              <a:buChar char="o"/>
            </a:pP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جامي: تعني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ورق</a:t>
            </a:r>
          </a:p>
          <a:p>
            <a:pPr algn="ct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وهو فن تحويل الورق المسطح من خلال تقنيات الطي إلى أشكال مختلفة الأبعاد.</a:t>
            </a:r>
            <a:endParaRPr lang="ar-BH" sz="30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87927" y="4982057"/>
            <a:ext cx="8877769" cy="84208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587924" y="5133372"/>
            <a:ext cx="758077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وفي درسنا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هذا </a:t>
            </a:r>
            <a:r>
              <a:rPr lang="ar-BH" sz="30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سنقوم بصنع </a:t>
            </a:r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ورقية بطريقة الطي</a:t>
            </a:r>
          </a:p>
        </p:txBody>
      </p:sp>
      <p:pic>
        <p:nvPicPr>
          <p:cNvPr id="25" name="Graphic 5" descr="Head with gears">
            <a:extLst>
              <a:ext uri="{FF2B5EF4-FFF2-40B4-BE49-F238E27FC236}">
                <a16:creationId xmlns:a16="http://schemas.microsoft.com/office/drawing/2014/main" xmlns="" id="{BC5CA8B7-7551-4B87-8669-96219752DD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32450" y="34496"/>
            <a:ext cx="855474" cy="8554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085863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1247452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16" grpId="0" animBg="1"/>
      <p:bldP spid="17" grpId="0"/>
      <p:bldP spid="18" grpId="0" animBg="1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ماذا نحتاج لصنع عمل فني بطريقة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الطي؟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251166" y="1460434"/>
            <a:ext cx="4175811" cy="454135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r>
              <a:rPr lang="ar-BH" sz="36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الأدوات والخامات:</a:t>
            </a:r>
            <a:endParaRPr lang="en-US" sz="36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marL="0" indent="0" algn="ct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ورق ملون.</a:t>
            </a:r>
          </a:p>
          <a:p>
            <a:pPr algn="r" rtl="1">
              <a:buFontTx/>
              <a:buChar char="-"/>
            </a:pP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مقص.</a:t>
            </a:r>
          </a:p>
          <a:p>
            <a:pPr algn="r" rtl="1">
              <a:buFontTx/>
              <a:buChar char="-"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صمغ. </a:t>
            </a: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r" rtl="1">
              <a:buFontTx/>
              <a:buChar char="-"/>
            </a:pP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شريط </a:t>
            </a:r>
            <a:r>
              <a:rPr lang="ar-BH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لاصق.</a:t>
            </a:r>
          </a:p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r="2788"/>
          <a:stretch/>
        </p:blipFill>
        <p:spPr>
          <a:xfrm rot="5400000">
            <a:off x="1500235" y="1732941"/>
            <a:ext cx="4508004" cy="3996339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7" name="Rectangle 6"/>
          <p:cNvSpPr/>
          <p:nvPr/>
        </p:nvSpPr>
        <p:spPr>
          <a:xfrm>
            <a:off x="1085860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644149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صنع عمل فني بطريقة الطي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5534892-E8AC-4588-8E37-8A572FCC40EE}"/>
              </a:ext>
            </a:extLst>
          </p:cNvPr>
          <p:cNvSpPr/>
          <p:nvPr/>
        </p:nvSpPr>
        <p:spPr>
          <a:xfrm>
            <a:off x="175364" y="1418898"/>
            <a:ext cx="11885257" cy="238801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E67341A-7776-4F15-B436-075C8AB244DD}"/>
              </a:ext>
            </a:extLst>
          </p:cNvPr>
          <p:cNvSpPr/>
          <p:nvPr/>
        </p:nvSpPr>
        <p:spPr>
          <a:xfrm>
            <a:off x="350812" y="1702478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D190F44-EE38-4CD7-860C-1883ED4DF7A7}"/>
              </a:ext>
            </a:extLst>
          </p:cNvPr>
          <p:cNvSpPr/>
          <p:nvPr/>
        </p:nvSpPr>
        <p:spPr>
          <a:xfrm>
            <a:off x="350812" y="452312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79" tIns="156464" rIns="211079" bIns="211079" numCol="1" spcCol="1270" anchor="t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4- نكرر عملية الطي للحصول على مثلث أصغر من الخطوة رقم3.</a:t>
            </a:r>
            <a:endParaRPr lang="en-US" sz="2700" kern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0FC4BC07-C421-41FD-9C3B-ADEDCBF2281D}"/>
              </a:ext>
            </a:extLst>
          </p:cNvPr>
          <p:cNvSpPr/>
          <p:nvPr/>
        </p:nvSpPr>
        <p:spPr>
          <a:xfrm>
            <a:off x="3312734" y="1685414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7C33C946-25C5-4715-89FF-FD268AF50A06}"/>
              </a:ext>
            </a:extLst>
          </p:cNvPr>
          <p:cNvSpPr/>
          <p:nvPr/>
        </p:nvSpPr>
        <p:spPr>
          <a:xfrm>
            <a:off x="3311475" y="4510358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1079" tIns="156465" rIns="211079" bIns="211079" numCol="1" spcCol="1270" anchor="t" anchorCtr="0">
            <a:noAutofit/>
          </a:bodyPr>
          <a:lstStyle/>
          <a:p>
            <a:pPr marL="0" lvl="0" indent="0" algn="ctr" defTabSz="9779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3- نكرر عملية طي المثلث للحصول على مثلث </a:t>
            </a:r>
            <a:r>
              <a:rPr lang="ar-BH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أصغر</a:t>
            </a:r>
            <a:r>
              <a:rPr lang="ar-SA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700" kern="1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71F16FF-E9BB-4EDB-8B6E-C19647262162}"/>
              </a:ext>
            </a:extLst>
          </p:cNvPr>
          <p:cNvSpPr/>
          <p:nvPr/>
        </p:nvSpPr>
        <p:spPr>
          <a:xfrm>
            <a:off x="6303482" y="1671173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AF17A7B5-9CFC-4986-BD1A-53148445D33D}"/>
              </a:ext>
            </a:extLst>
          </p:cNvPr>
          <p:cNvSpPr/>
          <p:nvPr/>
        </p:nvSpPr>
        <p:spPr>
          <a:xfrm>
            <a:off x="6329746" y="447487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967" tIns="149352" rIns="203967" bIns="203967" numCol="1" spcCol="1270" anchor="t" anchorCtr="0">
            <a:noAutofit/>
          </a:bodyPr>
          <a:lstStyle/>
          <a:p>
            <a:pPr marL="0" lvl="0" indent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2- أطوي أحد أطراف المربع للحصول على شكل </a:t>
            </a:r>
            <a:r>
              <a:rPr lang="ar-BH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مثلث</a:t>
            </a:r>
            <a:r>
              <a:rPr lang="ar-SA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700" kern="1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C82BDF09-DD1A-406D-B779-315F2E8C3A43}"/>
              </a:ext>
            </a:extLst>
          </p:cNvPr>
          <p:cNvSpPr/>
          <p:nvPr/>
        </p:nvSpPr>
        <p:spPr>
          <a:xfrm>
            <a:off x="9278495" y="1698075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B36AB570-D15B-4949-B825-F38167B3F1C3}"/>
              </a:ext>
            </a:extLst>
          </p:cNvPr>
          <p:cNvSpPr/>
          <p:nvPr/>
        </p:nvSpPr>
        <p:spPr>
          <a:xfrm>
            <a:off x="9262012" y="4478560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3967" tIns="149352" rIns="203967" bIns="203968" numCol="1" spcCol="1270" anchor="t" anchorCtr="0">
            <a:noAutofit/>
          </a:bodyPr>
          <a:lstStyle/>
          <a:p>
            <a:pPr marL="0" lvl="0" indent="0" algn="ctr" defTabSz="9334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1- أقص الورقة على شكل </a:t>
            </a:r>
            <a:r>
              <a:rPr lang="ar-BH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مربع</a:t>
            </a:r>
            <a:r>
              <a:rPr lang="ar-SA" sz="2700" b="1" kern="1200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</a:t>
            </a:r>
            <a:endParaRPr lang="en-US" sz="2700" kern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57298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37494208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خطوات صنع عمل فني بطريقة الطي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A0857C8F-3789-421E-8532-EF7F1CDA43D0}"/>
              </a:ext>
            </a:extLst>
          </p:cNvPr>
          <p:cNvSpPr/>
          <p:nvPr/>
        </p:nvSpPr>
        <p:spPr>
          <a:xfrm>
            <a:off x="175364" y="1418898"/>
            <a:ext cx="11885257" cy="238801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extrusionH="12700" prstMaterial="plastic">
            <a:bevelT w="50800" h="50800"/>
          </a:sp3d>
        </p:spPr>
        <p:style>
          <a:ln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E2B4601C-BB7E-422D-86EC-80453F3A9679}"/>
              </a:ext>
            </a:extLst>
          </p:cNvPr>
          <p:cNvSpPr/>
          <p:nvPr/>
        </p:nvSpPr>
        <p:spPr>
          <a:xfrm>
            <a:off x="350812" y="1702478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4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77FC14D2-A2B2-4B5F-BC10-AE4CABBA6931}"/>
              </a:ext>
            </a:extLst>
          </p:cNvPr>
          <p:cNvSpPr/>
          <p:nvPr/>
        </p:nvSpPr>
        <p:spPr>
          <a:xfrm>
            <a:off x="350812" y="452312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2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639" tIns="192024" rIns="246639" bIns="246639" numCol="1" spcCol="1270" anchor="t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</a:rPr>
              <a:t>8- نفتح الطيات للنتيجة النهائية</a:t>
            </a:r>
            <a:endParaRPr lang="en-US" sz="2700" b="1" kern="1200" dirty="0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FB74DE0E-4A85-4202-B1F7-6FB207A0CA0D}"/>
              </a:ext>
            </a:extLst>
          </p:cNvPr>
          <p:cNvSpPr/>
          <p:nvPr/>
        </p:nvSpPr>
        <p:spPr>
          <a:xfrm>
            <a:off x="3312734" y="1685414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5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293554"/>
              <a:satOff val="-25390"/>
              <a:lumOff val="-25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1F25E1C-6C31-44DA-A0E8-33A89F70E2F2}"/>
              </a:ext>
            </a:extLst>
          </p:cNvPr>
          <p:cNvSpPr/>
          <p:nvPr/>
        </p:nvSpPr>
        <p:spPr>
          <a:xfrm>
            <a:off x="3311475" y="4510358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485121"/>
              <a:satOff val="-27976"/>
              <a:lumOff val="2876"/>
              <a:alphaOff val="0"/>
            </a:schemeClr>
          </a:fillRef>
          <a:effectRef idx="2">
            <a:schemeClr val="accent2">
              <a:hueOff val="-485121"/>
              <a:satOff val="-27976"/>
              <a:lumOff val="287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6639" tIns="192025" rIns="246639" bIns="246639" numCol="1" spcCol="1270" anchor="t" anchorCtr="0">
            <a:noAutofit/>
          </a:bodyPr>
          <a:lstStyle/>
          <a:p>
            <a:pPr marL="0" lvl="0" indent="0" algn="ctr" defTabSz="12001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</a:rPr>
              <a:t>7- نكمل القص بشكل مائل كما مبين في الصورة.</a:t>
            </a:r>
            <a:endParaRPr lang="en-US" sz="2700" b="1" kern="12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37BFADA6-9DF0-4485-81D4-54BB37F20CCF}"/>
              </a:ext>
            </a:extLst>
          </p:cNvPr>
          <p:cNvSpPr/>
          <p:nvPr/>
        </p:nvSpPr>
        <p:spPr>
          <a:xfrm>
            <a:off x="6303482" y="1671173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6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587108"/>
              <a:satOff val="-50780"/>
              <a:lumOff val="-508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816FA01-AF79-45BD-BF8A-552E57DE36DE}"/>
              </a:ext>
            </a:extLst>
          </p:cNvPr>
          <p:cNvSpPr/>
          <p:nvPr/>
        </p:nvSpPr>
        <p:spPr>
          <a:xfrm>
            <a:off x="6329746" y="4474877"/>
            <a:ext cx="2729595" cy="1775894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970242"/>
              <a:satOff val="-55952"/>
              <a:lumOff val="5752"/>
              <a:alphaOff val="0"/>
            </a:schemeClr>
          </a:fillRef>
          <a:effectRef idx="2">
            <a:schemeClr val="accent2">
              <a:hueOff val="-970242"/>
              <a:satOff val="-55952"/>
              <a:lumOff val="5752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9527" tIns="184912" rIns="239527" bIns="239527" numCol="1" spcCol="1270" anchor="t" anchorCtr="0">
            <a:noAutofit/>
          </a:bodyPr>
          <a:lstStyle/>
          <a:p>
            <a:pPr marL="0" lvl="0" indent="0" algn="ctr" defTabSz="115570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600" b="1" kern="1200" dirty="0">
                <a:solidFill>
                  <a:schemeClr val="tx1"/>
                </a:solidFill>
              </a:rPr>
              <a:t>6- نستعمل المقص في قص المثلث من الأعلى.</a:t>
            </a:r>
            <a:endParaRPr lang="en-US" sz="2600" b="1" kern="1200" dirty="0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xmlns="" id="{33E72502-5EC4-4647-93EE-7FBBA6530838}"/>
              </a:ext>
            </a:extLst>
          </p:cNvPr>
          <p:cNvSpPr/>
          <p:nvPr/>
        </p:nvSpPr>
        <p:spPr>
          <a:xfrm>
            <a:off x="9278495" y="1698075"/>
            <a:ext cx="2782125" cy="2598643"/>
          </a:xfrm>
          <a:prstGeom prst="roundRect">
            <a:avLst>
              <a:gd name="adj" fmla="val 10000"/>
            </a:avLst>
          </a:prstGeom>
          <a:blipFill rotWithShape="1">
            <a:blip r:embed="rId7"/>
            <a:stretch>
              <a:fillRect/>
            </a:stretch>
          </a:blip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2">
              <a:tint val="50000"/>
              <a:hueOff val="-880662"/>
              <a:satOff val="-76170"/>
              <a:lumOff val="-762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71924D83-28EB-4513-BAD1-1FE7F2F40049}"/>
              </a:ext>
            </a:extLst>
          </p:cNvPr>
          <p:cNvSpPr/>
          <p:nvPr/>
        </p:nvSpPr>
        <p:spPr>
          <a:xfrm>
            <a:off x="9262012" y="4478560"/>
            <a:ext cx="2729595" cy="1775895"/>
          </a:xfrm>
          <a:custGeom>
            <a:avLst/>
            <a:gdLst>
              <a:gd name="connsiteX0" fmla="*/ 186469 w 2729595"/>
              <a:gd name="connsiteY0" fmla="*/ 0 h 1775894"/>
              <a:gd name="connsiteX1" fmla="*/ 2543126 w 2729595"/>
              <a:gd name="connsiteY1" fmla="*/ 0 h 1775894"/>
              <a:gd name="connsiteX2" fmla="*/ 2729595 w 2729595"/>
              <a:gd name="connsiteY2" fmla="*/ 186469 h 1775894"/>
              <a:gd name="connsiteX3" fmla="*/ 2729595 w 2729595"/>
              <a:gd name="connsiteY3" fmla="*/ 1775894 h 1775894"/>
              <a:gd name="connsiteX4" fmla="*/ 2729595 w 2729595"/>
              <a:gd name="connsiteY4" fmla="*/ 1775894 h 1775894"/>
              <a:gd name="connsiteX5" fmla="*/ 0 w 2729595"/>
              <a:gd name="connsiteY5" fmla="*/ 1775894 h 1775894"/>
              <a:gd name="connsiteX6" fmla="*/ 0 w 2729595"/>
              <a:gd name="connsiteY6" fmla="*/ 1775894 h 1775894"/>
              <a:gd name="connsiteX7" fmla="*/ 0 w 2729595"/>
              <a:gd name="connsiteY7" fmla="*/ 186469 h 1775894"/>
              <a:gd name="connsiteX8" fmla="*/ 186469 w 2729595"/>
              <a:gd name="connsiteY8" fmla="*/ 0 h 1775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29595" h="1775894">
                <a:moveTo>
                  <a:pt x="2543126" y="1775894"/>
                </a:moveTo>
                <a:lnTo>
                  <a:pt x="186469" y="1775894"/>
                </a:lnTo>
                <a:cubicBezTo>
                  <a:pt x="83485" y="1775894"/>
                  <a:pt x="0" y="1692409"/>
                  <a:pt x="0" y="1589425"/>
                </a:cubicBezTo>
                <a:lnTo>
                  <a:pt x="0" y="0"/>
                </a:lnTo>
                <a:lnTo>
                  <a:pt x="0" y="0"/>
                </a:lnTo>
                <a:lnTo>
                  <a:pt x="2729595" y="0"/>
                </a:lnTo>
                <a:lnTo>
                  <a:pt x="2729595" y="0"/>
                </a:lnTo>
                <a:lnTo>
                  <a:pt x="2729595" y="1589425"/>
                </a:lnTo>
                <a:cubicBezTo>
                  <a:pt x="2729595" y="1692409"/>
                  <a:pt x="2646110" y="1775894"/>
                  <a:pt x="2543126" y="1775894"/>
                </a:cubicBezTo>
                <a:close/>
              </a:path>
            </a:pathLst>
          </a:custGeom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-1455363"/>
              <a:satOff val="-83928"/>
              <a:lumOff val="8628"/>
              <a:alphaOff val="0"/>
            </a:schemeClr>
          </a:fillRef>
          <a:effectRef idx="2">
            <a:schemeClr val="accent2">
              <a:hueOff val="-1455363"/>
              <a:satOff val="-83928"/>
              <a:lumOff val="8628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32415" tIns="177800" rIns="232415" bIns="232416" numCol="1" spcCol="1270" anchor="t" anchorCtr="0">
            <a:noAutofit/>
          </a:bodyPr>
          <a:lstStyle/>
          <a:p>
            <a:pPr marL="0" lvl="0" indent="0" algn="ctr" defTabSz="1111250" rtl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ar-BH" sz="2700" b="1" kern="1200" dirty="0">
                <a:solidFill>
                  <a:schemeClr val="tx1"/>
                </a:solidFill>
              </a:rPr>
              <a:t>5- أقوم بثني المثلث كما هو مبين في الصورة.</a:t>
            </a:r>
            <a:endParaRPr lang="en-US" sz="2700" b="1" kern="12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43011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4067900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  <p:bldP spid="12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5364" y="6119998"/>
            <a:ext cx="3645073" cy="1106672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36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06606" y="5469491"/>
            <a:ext cx="3178788" cy="96185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buFont typeface="Arial" panose="020B0604020202020204" pitchFamily="34" charset="0"/>
              <a:buNone/>
            </a:pPr>
            <a:endParaRPr lang="ar-BH" sz="24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C32CD4E5-23AA-47AB-B259-F3C3EBCAE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567" y="1816206"/>
            <a:ext cx="11828866" cy="1386320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نتج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باقة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لثلاثة </a:t>
            </a:r>
            <a:r>
              <a:rPr lang="ar-SA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شكال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مختلفة من الورود ذات ألوان جميلة متناسقة  بطريقة طي الورق، وفق الخطوات المعروضة بالشريحتين السابقتين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35CC615-A58A-4C08-8D24-62A64BE2EE6E}"/>
              </a:ext>
            </a:extLst>
          </p:cNvPr>
          <p:cNvSpPr txBox="1">
            <a:spLocks/>
          </p:cNvSpPr>
          <p:nvPr/>
        </p:nvSpPr>
        <p:spPr>
          <a:xfrm>
            <a:off x="1" y="1"/>
            <a:ext cx="12192000" cy="1386320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sz="4000" u="sng" dirty="0" smtClean="0"/>
              <a:t>نشاط تطبيقي 1 : التدرب على نموذج لتقنية طي الورق </a:t>
            </a:r>
            <a:endParaRPr lang="en-US" sz="4000" u="sng" dirty="0"/>
          </a:p>
        </p:txBody>
      </p:sp>
      <p:pic>
        <p:nvPicPr>
          <p:cNvPr id="11" name="Graphic 10" descr="Artist">
            <a:extLst>
              <a:ext uri="{FF2B5EF4-FFF2-40B4-BE49-F238E27FC236}">
                <a16:creationId xmlns:a16="http://schemas.microsoft.com/office/drawing/2014/main" xmlns="" id="{9FB9A80D-BE10-48CA-A5A6-D6B793ADD1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94875" y="4289088"/>
            <a:ext cx="1775053" cy="1775053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xmlns="" id="{149F6CBF-5604-450F-9816-0CC5DAFBEF24}"/>
              </a:ext>
            </a:extLst>
          </p:cNvPr>
          <p:cNvSpPr txBox="1">
            <a:spLocks/>
          </p:cNvSpPr>
          <p:nvPr/>
        </p:nvSpPr>
        <p:spPr>
          <a:xfrm>
            <a:off x="4031626" y="3602533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xmlns="" id="{C8651915-69E2-4A12-B2D8-9679D69C65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1714182"/>
              </p:ext>
            </p:extLst>
          </p:nvPr>
        </p:nvGraphicFramePr>
        <p:xfrm>
          <a:off x="0" y="4233233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14" name="Graphic 13" descr="Blackboard">
            <a:extLst>
              <a:ext uri="{FF2B5EF4-FFF2-40B4-BE49-F238E27FC236}">
                <a16:creationId xmlns:a16="http://schemas.microsoft.com/office/drawing/2014/main" xmlns="" id="{755AA9EC-52DF-4EC0-AEF7-6F94D27051E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361386">
            <a:off x="627288" y="-53363"/>
            <a:ext cx="1089777" cy="10897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43029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82942172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  <p:bldP spid="12" grpId="0" animBg="1"/>
      <p:bldGraphic spid="1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1"/>
            <a:ext cx="12192000" cy="1191901"/>
          </a:xfr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algn="ctr" rtl="1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نموذج لفكرة أخرى لصنع عمل فني بطريقة الطي 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8" r="7654"/>
          <a:stretch/>
        </p:blipFill>
        <p:spPr>
          <a:xfrm rot="5400000">
            <a:off x="4404530" y="1753292"/>
            <a:ext cx="4022402" cy="3422420"/>
          </a:xfrm>
          <a:prstGeom prst="rect">
            <a:avLst/>
          </a:prstGeom>
          <a:ln w="381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Graphic 4" descr="Head with gears">
            <a:extLst>
              <a:ext uri="{FF2B5EF4-FFF2-40B4-BE49-F238E27FC236}">
                <a16:creationId xmlns:a16="http://schemas.microsoft.com/office/drawing/2014/main" xmlns="" id="{71F076EA-8798-4C2E-BBDD-920E2D9A6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4031" y="138751"/>
            <a:ext cx="855474" cy="855474"/>
          </a:xfrm>
          <a:prstGeom prst="rect">
            <a:avLst/>
          </a:prstGeom>
        </p:spPr>
      </p:pic>
      <p:pic>
        <p:nvPicPr>
          <p:cNvPr id="6" name="Graphic 5" descr="Lightbulb and gear">
            <a:extLst>
              <a:ext uri="{FF2B5EF4-FFF2-40B4-BE49-F238E27FC236}">
                <a16:creationId xmlns:a16="http://schemas.microsoft.com/office/drawing/2014/main" xmlns="" id="{52494F98-F90E-462D-81CF-1E7B467DAB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6335" y="79825"/>
            <a:ext cx="914400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70318D3-A0A8-4392-B8E4-AC4D2D81939C}"/>
              </a:ext>
            </a:extLst>
          </p:cNvPr>
          <p:cNvSpPr/>
          <p:nvPr/>
        </p:nvSpPr>
        <p:spPr>
          <a:xfrm>
            <a:off x="996287" y="5643969"/>
            <a:ext cx="9957749" cy="55399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ar-BH" sz="30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يمكنك توظيف الحاسوب وشبكة الانترنت للاطلاع على المزيد من الأفكار</a:t>
            </a:r>
            <a:endParaRPr lang="en-US" sz="3000" dirty="0"/>
          </a:p>
        </p:txBody>
      </p:sp>
      <p:pic>
        <p:nvPicPr>
          <p:cNvPr id="9" name="Graphic 8" descr="Lightbulb and gear">
            <a:extLst>
              <a:ext uri="{FF2B5EF4-FFF2-40B4-BE49-F238E27FC236}">
                <a16:creationId xmlns:a16="http://schemas.microsoft.com/office/drawing/2014/main" xmlns="" id="{B29BC286-8835-48C0-95C2-11726B03D89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3343" y="5643969"/>
            <a:ext cx="523220" cy="52322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57295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90297955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567" y="1762842"/>
            <a:ext cx="11828866" cy="1035849"/>
          </a:xfrm>
          <a:solidFill>
            <a:schemeClr val="accent1">
              <a:lumMod val="40000"/>
              <a:lumOff val="60000"/>
            </a:schemeClr>
          </a:solidFill>
          <a:ln w="254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pPr algn="ctr"/>
            <a:r>
              <a:rPr lang="ar-BH" sz="3400" b="1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إنتج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 </a:t>
            </a:r>
            <a:r>
              <a:rPr lang="ar-BH" sz="3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عملاً فنيًّا إبداعيًّا </a:t>
            </a:r>
            <a:r>
              <a:rPr lang="ar-BH" sz="3400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من تصميمك يتضمن أشكال مختلفة بتطبيق طريقة طي الورق</a:t>
            </a:r>
            <a:endParaRPr lang="en-US" sz="3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" y="1"/>
            <a:ext cx="12192000" cy="119190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u="sng" dirty="0"/>
              <a:t>نشاط تطبيقي 2- </a:t>
            </a:r>
            <a:r>
              <a:rPr lang="ar-BH" dirty="0"/>
              <a:t>إ</a:t>
            </a:r>
            <a:r>
              <a:rPr lang="ar-BH" dirty="0" smtClean="0"/>
              <a:t>نتاج </a:t>
            </a:r>
            <a:r>
              <a:rPr lang="ar-BH" dirty="0"/>
              <a:t>عمل فني إبداعي </a:t>
            </a:r>
            <a:endParaRPr lang="en-US" dirty="0"/>
          </a:p>
        </p:txBody>
      </p:sp>
      <p:pic>
        <p:nvPicPr>
          <p:cNvPr id="17" name="Graphic 16" descr="Artist">
            <a:extLst>
              <a:ext uri="{FF2B5EF4-FFF2-40B4-BE49-F238E27FC236}">
                <a16:creationId xmlns:a16="http://schemas.microsoft.com/office/drawing/2014/main" xmlns="" id="{DB2221CF-93D0-4948-A727-AFD1696796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11917" y="3196546"/>
            <a:ext cx="1775053" cy="1775053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16098B68-F669-49D7-A374-341C3FE7F6D8}"/>
              </a:ext>
            </a:extLst>
          </p:cNvPr>
          <p:cNvSpPr txBox="1">
            <a:spLocks/>
          </p:cNvSpPr>
          <p:nvPr/>
        </p:nvSpPr>
        <p:spPr>
          <a:xfrm>
            <a:off x="4203904" y="3518472"/>
            <a:ext cx="4445877" cy="509751"/>
          </a:xfrm>
          <a:prstGeom prst="rect">
            <a:avLst/>
          </a:prstGeom>
          <a:solidFill>
            <a:srgbClr val="FBE5D6"/>
          </a:solidFill>
          <a:ln w="508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85000" lnSpcReduction="20000"/>
          </a:bodyPr>
          <a:lstStyle>
            <a:defPPr>
              <a:defRPr lang="en-US"/>
            </a:defPPr>
            <a:lvl1pPr algn="ctr" rtl="1">
              <a:lnSpc>
                <a:spcPct val="90000"/>
              </a:lnSpc>
              <a:spcBef>
                <a:spcPct val="0"/>
              </a:spcBef>
              <a:buNone/>
              <a:defRPr sz="4400" b="1">
                <a:latin typeface="Sakkal Majalla" panose="02000000000000000000" pitchFamily="2" charset="-78"/>
                <a:ea typeface="+mj-ea"/>
                <a:cs typeface="Sakkal Majalla" panose="02000000000000000000" pitchFamily="2" charset="-78"/>
              </a:defRPr>
            </a:lvl1pPr>
          </a:lstStyle>
          <a:p>
            <a:r>
              <a:rPr lang="ar-BH" dirty="0"/>
              <a:t>معايير تنفيذ العمل</a:t>
            </a:r>
            <a:endParaRPr lang="en-US" dirty="0"/>
          </a:p>
        </p:txBody>
      </p:sp>
      <p:graphicFrame>
        <p:nvGraphicFramePr>
          <p:cNvPr id="12" name="Diagram 11">
            <a:extLst>
              <a:ext uri="{FF2B5EF4-FFF2-40B4-BE49-F238E27FC236}">
                <a16:creationId xmlns:a16="http://schemas.microsoft.com/office/drawing/2014/main" xmlns="" id="{4CDEC432-89E1-4C55-A271-039180C0DC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6759744"/>
              </p:ext>
            </p:extLst>
          </p:nvPr>
        </p:nvGraphicFramePr>
        <p:xfrm>
          <a:off x="349072" y="4426078"/>
          <a:ext cx="11493856" cy="18867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3" name="Graphic 12" descr="Blackboard">
            <a:extLst>
              <a:ext uri="{FF2B5EF4-FFF2-40B4-BE49-F238E27FC236}">
                <a16:creationId xmlns:a16="http://schemas.microsoft.com/office/drawing/2014/main" xmlns="" id="{4729160C-473F-4B6D-AC38-96053D0EDF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361386">
            <a:off x="1344178" y="-23516"/>
            <a:ext cx="1089777" cy="1089777"/>
          </a:xfrm>
          <a:prstGeom prst="rect">
            <a:avLst/>
          </a:prstGeom>
        </p:spPr>
      </p:pic>
      <p:pic>
        <p:nvPicPr>
          <p:cNvPr id="14" name="Graphic 13" descr="Head with gears">
            <a:extLst>
              <a:ext uri="{FF2B5EF4-FFF2-40B4-BE49-F238E27FC236}">
                <a16:creationId xmlns:a16="http://schemas.microsoft.com/office/drawing/2014/main" xmlns="" id="{38CC7CF8-BF46-4302-8B27-67AEF24AC3B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09743" y="378802"/>
            <a:ext cx="855474" cy="855474"/>
          </a:xfrm>
          <a:prstGeom prst="rect">
            <a:avLst/>
          </a:prstGeom>
        </p:spPr>
      </p:pic>
      <p:pic>
        <p:nvPicPr>
          <p:cNvPr id="16" name="Graphic 15" descr="Lightbulb and gear">
            <a:extLst>
              <a:ext uri="{FF2B5EF4-FFF2-40B4-BE49-F238E27FC236}">
                <a16:creationId xmlns:a16="http://schemas.microsoft.com/office/drawing/2014/main" xmlns="" id="{8AA88ED3-8197-4DF1-BA14-5BF24400C698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0" y="0"/>
            <a:ext cx="914400" cy="9144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57300" y="6488668"/>
            <a:ext cx="5808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التربية الفنية – الصف الثالث – </a:t>
            </a:r>
            <a:r>
              <a:rPr lang="ar-BH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الدرس الثالث: صنع </a:t>
            </a:r>
            <a:r>
              <a:rPr lang="ar-BH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أعمال فنية بطريقة طي الورق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72683243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Graphic spid="12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TMPLT.potx</Template>
  <TotalTime>6943426</TotalTime>
  <Words>469</Words>
  <Application>Microsoft Office PowerPoint</Application>
  <PresentationFormat>Widescreen</PresentationFormat>
  <Paragraphs>67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Sakkal Majalla</vt:lpstr>
      <vt:lpstr>Office Theme</vt:lpstr>
      <vt:lpstr>PowerPoint Presentation</vt:lpstr>
      <vt:lpstr>أهداف درس صنع أعمال فنية بطريقة الطي </vt:lpstr>
      <vt:lpstr>مقدمة درس صنع أعمال فنية بطريقة الطي </vt:lpstr>
      <vt:lpstr>ماذا نحتاج لصنع عمل فني بطريقة الطي؟ </vt:lpstr>
      <vt:lpstr>خطوات صنع عمل فني بطريقة الطي </vt:lpstr>
      <vt:lpstr>خطوات صنع عمل فني بطريقة الطي </vt:lpstr>
      <vt:lpstr>انتج باقة لثلاثة أشكال مختلفة من الورود ذات ألوان جميلة متناسقة  بطريقة طي الورق، وفق الخطوات المعروضة بالشريحتين السابقتين</vt:lpstr>
      <vt:lpstr>نموذج لفكرة أخرى لصنع عمل فني بطريقة الطي </vt:lpstr>
      <vt:lpstr>إنتج عملاً فنيًّا إبداعيًّا من تصميمك يتضمن أشكال مختلفة بتطبيق طريقة طي الورق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Maryam Khaled Mohamed Ebrahim Busaad</dc:creator>
  <cp:lastModifiedBy>Anissa Ibrahim Alsadoon</cp:lastModifiedBy>
  <cp:revision>326</cp:revision>
  <dcterms:created xsi:type="dcterms:W3CDTF">2020-03-04T10:47:58Z</dcterms:created>
  <dcterms:modified xsi:type="dcterms:W3CDTF">2021-03-02T06:25:15Z</dcterms:modified>
</cp:coreProperties>
</file>